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23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64" d="100"/>
          <a:sy n="64" d="100"/>
        </p:scale>
        <p:origin x="102" y="3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pXoTqHLeSo&amp;list=PLcxqFaocb9WLtnq-rpXbRy5hnKECxr95G&amp;index=66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hyperlink" Target="https://www.youtube.com/watch?v=hbtnWi032Z8" TargetMode="External"/><Relationship Id="rId4" Type="http://schemas.openxmlformats.org/officeDocument/2006/relationships/hyperlink" Target="https://www.youtube.com/watch?v=1JkX-XuSeVE&amp;list=PLcxqFaocb9WLtnq-rpXbRy5hnKECxr95G&amp;index=7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65627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is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Introduction  of 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Implementation of 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 we use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Rules for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New way to Create Structure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AMDP for Consume SQL Script in ADT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AMDP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05780" y="876776"/>
            <a:ext cx="11292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AMDP is a method inside an Normal ABAP Class. These methods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special methods which can contain the SQL Script code.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When we write code, ABAP can tell you the syntax error also (Syntax Check)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we activate AMDP nothing happens in HANA, But when we call it then it creates a procedure in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add SQL Script code inside a method in an ABAP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must be static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same ABAP Class can also contain ABAP Code as well but we cant merge ABAP + SQLScript together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call one AMDP from another AMDP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an AMDP be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3"/>
              </a:rPr>
              <a:t>debugged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also implement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hlinkClick r:id="rId4"/>
              </a:rPr>
              <a:t>FOR ALL ENTRIES like logic using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I pass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5"/>
              </a:rPr>
              <a:t>Select-options to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Peter Parker GIFs | Tenor">
            <a:extLst>
              <a:ext uri="{FF2B5EF4-FFF2-40B4-BE49-F238E27FC236}">
                <a16:creationId xmlns:a16="http://schemas.microsoft.com/office/drawing/2014/main" xmlns="" id="{6DB604CD-AE76-4EB5-B682-0DF52CB88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4337875"/>
            <a:ext cx="2095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rvel's Spider-Man review – a perfect superhero in an imperfect world |  Action games | The Guardian">
            <a:extLst>
              <a:ext uri="{FF2B5EF4-FFF2-40B4-BE49-F238E27FC236}">
                <a16:creationId xmlns:a16="http://schemas.microsoft.com/office/drawing/2014/main" xmlns="" id="{B3298EB8-B1AD-4CF2-8A68-903CB31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06" y="4156430"/>
            <a:ext cx="3212623" cy="1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1">
            <a:extLst>
              <a:ext uri="{FF2B5EF4-FFF2-40B4-BE49-F238E27FC236}">
                <a16:creationId xmlns:a16="http://schemas.microsoft.com/office/drawing/2014/main" xmlns="" id="{707E7BD2-BCC2-4DC1-A94F-5F7A68F2EBDB}"/>
              </a:ext>
            </a:extLst>
          </p:cNvPr>
          <p:cNvSpPr/>
          <p:nvPr/>
        </p:nvSpPr>
        <p:spPr>
          <a:xfrm>
            <a:off x="3485356" y="4130855"/>
            <a:ext cx="3790950" cy="777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Spider bites (Mutation)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AAABB5-A2A1-4A2D-B443-DC9EEA324EFB}"/>
              </a:ext>
            </a:extLst>
          </p:cNvPr>
          <p:cNvSpPr txBox="1"/>
          <p:nvPr/>
        </p:nvSpPr>
        <p:spPr>
          <a:xfrm>
            <a:off x="1322070" y="578654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Normal ABAP Class?</a:t>
            </a:r>
          </a:p>
        </p:txBody>
      </p:sp>
      <p:sp>
        <p:nvSpPr>
          <p:cNvPr id="12" name="Arrow: Right 7">
            <a:extLst>
              <a:ext uri="{FF2B5EF4-FFF2-40B4-BE49-F238E27FC236}">
                <a16:creationId xmlns:a16="http://schemas.microsoft.com/office/drawing/2014/main" xmlns="" id="{2E9CD38E-34D1-4C82-A6B8-EB655FBD85AB}"/>
              </a:ext>
            </a:extLst>
          </p:cNvPr>
          <p:cNvSpPr/>
          <p:nvPr/>
        </p:nvSpPr>
        <p:spPr>
          <a:xfrm>
            <a:off x="3485357" y="4991528"/>
            <a:ext cx="3790949" cy="1092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Marker Interface –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IF_AMDP_MARKER_HDB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4A0A1DA-9E68-46A9-8420-2FF960C5E268}"/>
              </a:ext>
            </a:extLst>
          </p:cNvPr>
          <p:cNvSpPr txBox="1"/>
          <p:nvPr/>
        </p:nvSpPr>
        <p:spPr>
          <a:xfrm>
            <a:off x="7574280" y="60840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SQL Script Code</a:t>
            </a: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ceito de contato para a página de destino | Vetor Prem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9"/>
          <a:stretch/>
        </p:blipFill>
        <p:spPr bwMode="auto">
          <a:xfrm>
            <a:off x="5882666" y="2715543"/>
            <a:ext cx="5962650" cy="36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to Create AMDP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347020" y="909875"/>
            <a:ext cx="11292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Add an interface to ABAP class – IF_AMDP_MARKER_HDB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has to have parameters passed by Value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cannot have Returning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/ Changing parameters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The method cannot have deep structure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Must also mention the tables which we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planning to use in SQLScript code with a </a:t>
            </a:r>
            <a:r>
              <a:rPr lang="en-US" sz="1800" b="1" dirty="0">
                <a:solidFill>
                  <a:schemeClr val="bg1"/>
                </a:solidFill>
                <a:latin typeface="Calibri"/>
              </a:rPr>
              <a:t>USING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keyword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Syntax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 METHOD method_name BY DATABASE PROCEDURE FOR HDB LANGUAGE SQLSCRIPT OPTIONS READ-ONLY USING tab1 tab2…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When we call AMDP then it will be created inside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Lifecycle challenges is sorted fully.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noProof="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Disadvantage: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Client handling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If we plan to use AMDP for DML scenario, </a:t>
            </a:r>
            <a:endParaRPr lang="en-US" sz="180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The LUW needs to be managed by developer.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If my co. is not on HANA DB we cannot implement AMDP.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Managed Data Procedure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66536" y="1464498"/>
            <a:ext cx="5500978" cy="282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52" lvl="2" indent="-179352" algn="just" defTabSz="914217">
              <a:buClr>
                <a:srgbClr val="F0AB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AMDP classes and AMDP methods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Easy to consume in ABAP – as simple method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AMDP methods are </a:t>
            </a:r>
            <a:r>
              <a:rPr lang="en-US" b="1" kern="0" dirty="0">
                <a:solidFill>
                  <a:schemeClr val="bg1"/>
                </a:solidFill>
              </a:rPr>
              <a:t>fully managed on the ABAP server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Source code editing with ABAP Editor (in ADT) 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Static syntax check and syntax coloring for SQLScript code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Procedure created on first AMDP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Detailed analysis of runtime errors in ST22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altLang="de-DE" dirty="0">
                <a:solidFill>
                  <a:schemeClr val="bg1"/>
                </a:solidFill>
              </a:rPr>
              <a:t>Transport analog to regular ABAP classes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41925" y="2027087"/>
            <a:ext cx="4955917" cy="3983243"/>
            <a:chOff x="6183312" y="2133600"/>
            <a:chExt cx="4165600" cy="3348038"/>
          </a:xfrm>
        </p:grpSpPr>
        <p:sp>
          <p:nvSpPr>
            <p:cNvPr id="8" name="Rectangle 7"/>
            <p:cNvSpPr/>
            <p:nvPr/>
          </p:nvSpPr>
          <p:spPr bwMode="gray">
            <a:xfrm>
              <a:off x="6183312" y="2133600"/>
              <a:ext cx="4165600" cy="3348038"/>
            </a:xfrm>
            <a:prstGeom prst="rect">
              <a:avLst/>
            </a:prstGeom>
            <a:solidFill>
              <a:srgbClr val="FFFFFF">
                <a:lumMod val="75000"/>
                <a:alpha val="36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46789" rIns="89979" bIns="46789" anchor="b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Managed Database Procedures</a:t>
              </a:r>
            </a:p>
          </p:txBody>
        </p:sp>
        <p:sp>
          <p:nvSpPr>
            <p:cNvPr id="9" name="TextBox 8"/>
            <p:cNvSpPr txBox="1"/>
            <p:nvPr/>
          </p:nvSpPr>
          <p:spPr bwMode="gray">
            <a:xfrm>
              <a:off x="6226175" y="2224088"/>
              <a:ext cx="1023766" cy="23277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“Top-Down”</a:t>
              </a: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8464550" y="2201863"/>
              <a:ext cx="1728787" cy="323850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Lifecycle</a:t>
              </a: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623050" y="25019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gray">
            <a:xfrm>
              <a:off x="6773862" y="2757488"/>
              <a:ext cx="1619250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35992" tIns="71983" rIns="35992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</a:t>
              </a:r>
              <a:b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Managed DB Procedure</a:t>
              </a:r>
            </a:p>
          </p:txBody>
        </p:sp>
        <p:sp>
          <p:nvSpPr>
            <p:cNvPr id="14" name="Sun 13"/>
            <p:cNvSpPr/>
            <p:nvPr/>
          </p:nvSpPr>
          <p:spPr bwMode="gray">
            <a:xfrm>
              <a:off x="6680200" y="2549525"/>
              <a:ext cx="454025" cy="466725"/>
            </a:xfrm>
            <a:prstGeom prst="su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gray">
            <a:xfrm>
              <a:off x="8631237" y="2757488"/>
              <a:ext cx="1395413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71983" tIns="71983" rIns="71983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Standard ABAP Transport</a:t>
              </a:r>
            </a:p>
          </p:txBody>
        </p:sp>
        <p:sp>
          <p:nvSpPr>
            <p:cNvPr id="16" name="Equal 15"/>
            <p:cNvSpPr/>
            <p:nvPr/>
          </p:nvSpPr>
          <p:spPr bwMode="gray">
            <a:xfrm>
              <a:off x="8432800" y="2608263"/>
              <a:ext cx="490537" cy="382587"/>
            </a:xfrm>
            <a:prstGeom prst="mathEqual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gray">
            <a:xfrm rot="16200000">
              <a:off x="5841206" y="29075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AS ABAP</a:t>
              </a:r>
            </a:p>
          </p:txBody>
        </p:sp>
        <p:sp>
          <p:nvSpPr>
            <p:cNvPr id="18" name="Rectangle 17"/>
            <p:cNvSpPr/>
            <p:nvPr/>
          </p:nvSpPr>
          <p:spPr bwMode="gray">
            <a:xfrm rot="16200000">
              <a:off x="5841206" y="43172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6623050" y="39116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6907212" y="4114800"/>
              <a:ext cx="1368425" cy="7794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Stored Procedure</a:t>
              </a:r>
            </a:p>
          </p:txBody>
        </p:sp>
        <p:sp>
          <p:nvSpPr>
            <p:cNvPr id="21" name="Can 20"/>
            <p:cNvSpPr/>
            <p:nvPr/>
          </p:nvSpPr>
          <p:spPr bwMode="gray">
            <a:xfrm>
              <a:off x="6723062" y="4076700"/>
              <a:ext cx="360363" cy="304800"/>
            </a:xfrm>
            <a:prstGeom prst="ca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" name="Straight Arrow Connector 38"/>
            <p:cNvCxnSpPr>
              <a:cxnSpLocks noChangeShapeType="1"/>
              <a:stCxn id="20" idx="0"/>
              <a:endCxn id="13" idx="2"/>
            </p:cNvCxnSpPr>
            <p:nvPr/>
          </p:nvCxnSpPr>
          <p:spPr bwMode="gray">
            <a:xfrm flipH="1" flipV="1">
              <a:off x="7583487" y="3536950"/>
              <a:ext cx="7938" cy="577850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39"/>
            <p:cNvSpPr txBox="1">
              <a:spLocks noChangeArrowheads="1"/>
            </p:cNvSpPr>
            <p:nvPr/>
          </p:nvSpPr>
          <p:spPr bwMode="gray">
            <a:xfrm>
              <a:off x="7648575" y="3675101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800" b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deploy</a:t>
              </a:r>
            </a:p>
          </p:txBody>
        </p:sp>
        <p:sp>
          <p:nvSpPr>
            <p:cNvPr id="24" name="Rectangle 23"/>
            <p:cNvSpPr/>
            <p:nvPr/>
          </p:nvSpPr>
          <p:spPr bwMode="gray">
            <a:xfrm>
              <a:off x="8464550" y="2203450"/>
              <a:ext cx="1728787" cy="2952750"/>
            </a:xfrm>
            <a:prstGeom prst="rect">
              <a:avLst/>
            </a:prstGeom>
            <a:noFill/>
            <a:ln w="12700" algn="ctr">
              <a:solidFill>
                <a:srgbClr val="666666"/>
              </a:solidFill>
              <a:prstDash val="solid"/>
              <a:miter lim="800000"/>
              <a:headEnd/>
              <a:tailEnd/>
            </a:ln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799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366536" y="936821"/>
            <a:ext cx="11560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>
              <a:spcBef>
                <a:spcPts val="1625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chemeClr val="bg1"/>
                </a:solidFill>
              </a:rPr>
              <a:t>Methods of global classes marked with tag interface, available since ABAP 7.4 SP05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5780" y="274639"/>
            <a:ext cx="11101595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Integration of Database Procedures into ABAP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796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solidFill>
                  <a:schemeClr val="bg1"/>
                </a:solidFill>
              </a:rPr>
              <a:t>Standard ABAP class methods are used as containers for the implementation of AMDPs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324001" y="1313271"/>
            <a:ext cx="8362700" cy="5428097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89979" tIns="71983" rIns="89979" bIns="71983" anchor="ctr"/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DEFINITION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PUBLIC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FINAL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CREATE PUBLIC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PUBLIC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INTERFACES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if_amdp_marker_hdb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CLASS-METHODS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get_oia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EXPORTING VALUE(</a:t>
            </a:r>
            <a:r>
              <a:rPr lang="en-US" sz="1600" kern="0" dirty="0" err="1">
                <a:latin typeface="Courier New" pitchFamily="49" charset="0"/>
                <a:cs typeface="Courier New" pitchFamily="49" charset="0"/>
              </a:rPr>
              <a:t>et_oia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) type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ztt_jan_oia.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PROTECTED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PRIVATE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ENDCLASS.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IMPLEMENTATION.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kern="0" dirty="0">
              <a:solidFill>
                <a:srgbClr val="0076CB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execute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BY DATABASE PROCEDURE ….</a:t>
            </a:r>
            <a:b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FFFFFF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-- SQLScript code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ENDCLASS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8" name="Line Callout 1 (Accent Bar) 7"/>
          <p:cNvSpPr/>
          <p:nvPr/>
        </p:nvSpPr>
        <p:spPr bwMode="gray">
          <a:xfrm>
            <a:off x="9269858" y="4797901"/>
            <a:ext cx="2675906" cy="814200"/>
          </a:xfrm>
          <a:prstGeom prst="accentCallout1">
            <a:avLst>
              <a:gd name="adj1" fmla="val 15058"/>
              <a:gd name="adj2" fmla="val -4528"/>
              <a:gd name="adj3" fmla="val 75969"/>
              <a:gd name="adj4" fmla="val -14694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35992" tIns="71983" rIns="35992" bIns="71983" anchor="ctr"/>
          <a:lstStyle/>
          <a:p>
            <a:pPr algn="ctr" defTabSz="914217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Method container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an AMDP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ownload Free png Spider Sense Spider Man - Spider Man Comic Png Free PNG  Images ... - DLPN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757" y="71200"/>
            <a:ext cx="7711440" cy="67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031" y="908720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AMDP Code</a:t>
            </a: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311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9302</TotalTime>
  <Words>618</Words>
  <Application>Microsoft Office PowerPoint</Application>
  <PresentationFormat>Custom</PresentationFormat>
  <Paragraphs>119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 Unicode MS</vt:lpstr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10</vt:lpstr>
      <vt:lpstr>What is AMDP </vt:lpstr>
      <vt:lpstr>How to Create AMDP</vt:lpstr>
      <vt:lpstr>ABAP Managed Data Procedure</vt:lpstr>
      <vt:lpstr>Integration of Database Procedures into ABAP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262</cp:revision>
  <dcterms:created xsi:type="dcterms:W3CDTF">2013-09-12T13:05:01Z</dcterms:created>
  <dcterms:modified xsi:type="dcterms:W3CDTF">2021-09-07T16:58:56Z</dcterms:modified>
</cp:coreProperties>
</file>